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8"/>
    <p:sldId id="257" r:id="rId39"/>
    <p:sldId id="258" r:id="rId40"/>
    <p:sldId id="259" r:id="rId41"/>
    <p:sldId id="260" r:id="rId4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aleway" charset="1" panose="020B0503030101060003"/>
      <p:regular r:id="rId10"/>
    </p:embeddedFont>
    <p:embeddedFont>
      <p:font typeface="Raleway Bold" charset="1" panose="020B0803030101060003"/>
      <p:regular r:id="rId11"/>
    </p:embeddedFont>
    <p:embeddedFont>
      <p:font typeface="Raleway Thin" charset="1" panose="020B0203030101060003"/>
      <p:regular r:id="rId12"/>
    </p:embeddedFont>
    <p:embeddedFont>
      <p:font typeface="Raleway Heavy" charset="1" panose="020B0003030101060003"/>
      <p:regular r:id="rId13"/>
    </p:embeddedFont>
    <p:embeddedFont>
      <p:font typeface="Open Sans" charset="1" panose="020B0606030504020204"/>
      <p:regular r:id="rId14"/>
    </p:embeddedFont>
    <p:embeddedFont>
      <p:font typeface="Open Sans Bold" charset="1" panose="020B0806030504020204"/>
      <p:regular r:id="rId15"/>
    </p:embeddedFont>
    <p:embeddedFont>
      <p:font typeface="Open Sans Italics" charset="1" panose="020B0606030504020204"/>
      <p:regular r:id="rId16"/>
    </p:embeddedFont>
    <p:embeddedFont>
      <p:font typeface="Open Sans Bold Italics" charset="1" panose="020B0806030504020204"/>
      <p:regular r:id="rId17"/>
    </p:embeddedFont>
    <p:embeddedFont>
      <p:font typeface="Open Sans Light" charset="1" panose="020B0306030504020204"/>
      <p:regular r:id="rId18"/>
    </p:embeddedFont>
    <p:embeddedFont>
      <p:font typeface="Open Sans Light Italics" charset="1" panose="020B0306030504020204"/>
      <p:regular r:id="rId19"/>
    </p:embeddedFont>
    <p:embeddedFont>
      <p:font typeface="Open Sans Ultra-Bold" charset="1" panose="00000000000000000000"/>
      <p:regular r:id="rId20"/>
    </p:embeddedFont>
    <p:embeddedFont>
      <p:font typeface="Open Sans Ultra-Bold Italics" charset="1" panose="00000000000000000000"/>
      <p:regular r:id="rId21"/>
    </p:embeddedFont>
    <p:embeddedFont>
      <p:font typeface="Anantason SemiCondensed" charset="1" panose="00000000000000000000"/>
      <p:regular r:id="rId22"/>
    </p:embeddedFont>
    <p:embeddedFont>
      <p:font typeface="Anantason SemiCondensed Bold" charset="1" panose="00000000000000000000"/>
      <p:regular r:id="rId23"/>
    </p:embeddedFont>
    <p:embeddedFont>
      <p:font typeface="Anantason SemiCondensed Italics" charset="1" panose="00000000000000000000"/>
      <p:regular r:id="rId24"/>
    </p:embeddedFont>
    <p:embeddedFont>
      <p:font typeface="Anantason SemiCondensed Bold Italics" charset="1" panose="00000000000000000000"/>
      <p:regular r:id="rId25"/>
    </p:embeddedFont>
    <p:embeddedFont>
      <p:font typeface="Anantason SemiCondensed Thin" charset="1" panose="00000000000000000000"/>
      <p:regular r:id="rId26"/>
    </p:embeddedFont>
    <p:embeddedFont>
      <p:font typeface="Anantason SemiCondensed Thin Italics" charset="1" panose="00000000000000000000"/>
      <p:regular r:id="rId27"/>
    </p:embeddedFont>
    <p:embeddedFont>
      <p:font typeface="Anantason SemiCondensed Light" charset="1" panose="00000000000000000000"/>
      <p:regular r:id="rId28"/>
    </p:embeddedFont>
    <p:embeddedFont>
      <p:font typeface="Anantason SemiCondensed Light Italics" charset="1" panose="00000000000000000000"/>
      <p:regular r:id="rId29"/>
    </p:embeddedFont>
    <p:embeddedFont>
      <p:font typeface="Anantason SemiCondensed Medium" charset="1" panose="00000000000000000000"/>
      <p:regular r:id="rId30"/>
    </p:embeddedFont>
    <p:embeddedFont>
      <p:font typeface="Anantason SemiCondensed Medium Italics" charset="1" panose="00000000000000000000"/>
      <p:regular r:id="rId31"/>
    </p:embeddedFont>
    <p:embeddedFont>
      <p:font typeface="Anantason SemiCondensed Semi-Bold" charset="1" panose="00000000000000000000"/>
      <p:regular r:id="rId32"/>
    </p:embeddedFont>
    <p:embeddedFont>
      <p:font typeface="Anantason SemiCondensed Semi-Bold Italics" charset="1" panose="00000000000000000000"/>
      <p:regular r:id="rId33"/>
    </p:embeddedFont>
    <p:embeddedFont>
      <p:font typeface="Anantason SemiCondensed Ultra-Bold" charset="1" panose="00000000000000000000"/>
      <p:regular r:id="rId34"/>
    </p:embeddedFont>
    <p:embeddedFont>
      <p:font typeface="Anantason SemiCondensed Ultra-Bold Italics" charset="1" panose="00000000000000000000"/>
      <p:regular r:id="rId35"/>
    </p:embeddedFont>
    <p:embeddedFont>
      <p:font typeface="Anantason SemiCondensed Heavy" charset="1" panose="00000000000000000000"/>
      <p:regular r:id="rId36"/>
    </p:embeddedFont>
    <p:embeddedFont>
      <p:font typeface="Anantason SemiCondensed Heavy Italics" charset="1" panose="000000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slides/slide1.xml" Type="http://schemas.openxmlformats.org/officeDocument/2006/relationships/slide"/><Relationship Id="rId39" Target="slides/slide2.xml" Type="http://schemas.openxmlformats.org/officeDocument/2006/relationships/slide"/><Relationship Id="rId4" Target="theme/theme1.xml" Type="http://schemas.openxmlformats.org/officeDocument/2006/relationships/theme"/><Relationship Id="rId40" Target="slides/slide3.xml" Type="http://schemas.openxmlformats.org/officeDocument/2006/relationships/slide"/><Relationship Id="rId41" Target="slides/slide4.xml" Type="http://schemas.openxmlformats.org/officeDocument/2006/relationships/slide"/><Relationship Id="rId42" Target="slides/slide5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VAFwr1862x8.mp4" Type="http://schemas.openxmlformats.org/officeDocument/2006/relationships/video"/><Relationship Id="rId4" Target="../media/VAFwr1862x8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850721"/>
            <a:ext cx="18288000" cy="14295120"/>
          </a:xfrm>
          <a:custGeom>
            <a:avLst/>
            <a:gdLst/>
            <a:ahLst/>
            <a:cxnLst/>
            <a:rect r="r" b="b" t="t" l="l"/>
            <a:pathLst>
              <a:path h="14295120" w="18288000">
                <a:moveTo>
                  <a:pt x="0" y="0"/>
                </a:moveTo>
                <a:lnTo>
                  <a:pt x="18288000" y="0"/>
                </a:lnTo>
                <a:lnTo>
                  <a:pt x="18288000" y="14295120"/>
                </a:lnTo>
                <a:lnTo>
                  <a:pt x="0" y="14295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36516" y="3525203"/>
            <a:ext cx="2250299" cy="1882603"/>
          </a:xfrm>
          <a:custGeom>
            <a:avLst/>
            <a:gdLst/>
            <a:ahLst/>
            <a:cxnLst/>
            <a:rect r="r" b="b" t="t" l="l"/>
            <a:pathLst>
              <a:path h="1882603" w="2250299">
                <a:moveTo>
                  <a:pt x="0" y="0"/>
                </a:moveTo>
                <a:lnTo>
                  <a:pt x="2250298" y="0"/>
                </a:lnTo>
                <a:lnTo>
                  <a:pt x="2250298" y="1882603"/>
                </a:lnTo>
                <a:lnTo>
                  <a:pt x="0" y="18826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091836" y="3470444"/>
            <a:ext cx="1869926" cy="1869926"/>
            <a:chOff x="0" y="0"/>
            <a:chExt cx="2493234" cy="2493234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92666" y="84976"/>
              <a:ext cx="2315592" cy="2315592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4AAD"/>
              </a:solidFill>
              <a:ln w="952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72" lIns="50872" bIns="50872" rIns="50872"/>
              <a:lstStyle/>
              <a:p>
                <a:pPr algn="ctr">
                  <a:lnSpc>
                    <a:spcPts val="12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493234" cy="2493234"/>
            </a:xfrm>
            <a:custGeom>
              <a:avLst/>
              <a:gdLst/>
              <a:ahLst/>
              <a:cxnLst/>
              <a:rect r="r" b="b" t="t" l="l"/>
              <a:pathLst>
                <a:path h="2493234" w="2493234">
                  <a:moveTo>
                    <a:pt x="0" y="0"/>
                  </a:moveTo>
                  <a:lnTo>
                    <a:pt x="2493234" y="0"/>
                  </a:lnTo>
                  <a:lnTo>
                    <a:pt x="2493234" y="2493234"/>
                  </a:lnTo>
                  <a:lnTo>
                    <a:pt x="0" y="24932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95288" y="304082"/>
              <a:ext cx="2397946" cy="1564660"/>
            </a:xfrm>
            <a:custGeom>
              <a:avLst/>
              <a:gdLst/>
              <a:ahLst/>
              <a:cxnLst/>
              <a:rect r="r" b="b" t="t" l="l"/>
              <a:pathLst>
                <a:path h="1564660" w="2397946">
                  <a:moveTo>
                    <a:pt x="0" y="0"/>
                  </a:moveTo>
                  <a:lnTo>
                    <a:pt x="2397946" y="0"/>
                  </a:lnTo>
                  <a:lnTo>
                    <a:pt x="2397946" y="1564661"/>
                  </a:lnTo>
                  <a:lnTo>
                    <a:pt x="0" y="1564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543140" y="2118052"/>
              <a:ext cx="1414644" cy="219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32"/>
                </a:lnSpc>
              </a:pPr>
              <a:r>
                <a:rPr lang="en-US" sz="1174">
                  <a:solidFill>
                    <a:srgbClr val="D9D9D9"/>
                  </a:solidFill>
                  <a:latin typeface="Raleway Heavy"/>
                </a:rPr>
                <a:t>DEPINAX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030506" y="3525203"/>
            <a:ext cx="1973238" cy="1882603"/>
          </a:xfrm>
          <a:custGeom>
            <a:avLst/>
            <a:gdLst/>
            <a:ahLst/>
            <a:cxnLst/>
            <a:rect r="r" b="b" t="t" l="l"/>
            <a:pathLst>
              <a:path h="1882603" w="1973238">
                <a:moveTo>
                  <a:pt x="0" y="0"/>
                </a:moveTo>
                <a:lnTo>
                  <a:pt x="1973238" y="0"/>
                </a:lnTo>
                <a:lnTo>
                  <a:pt x="1973238" y="1882603"/>
                </a:lnTo>
                <a:lnTo>
                  <a:pt x="0" y="18826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5207" r="0" b="-5207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153489" y="3525203"/>
            <a:ext cx="1815166" cy="1815166"/>
          </a:xfrm>
          <a:custGeom>
            <a:avLst/>
            <a:gdLst/>
            <a:ahLst/>
            <a:cxnLst/>
            <a:rect r="r" b="b" t="t" l="l"/>
            <a:pathLst>
              <a:path h="1815166" w="1815166">
                <a:moveTo>
                  <a:pt x="0" y="0"/>
                </a:moveTo>
                <a:lnTo>
                  <a:pt x="1815167" y="0"/>
                </a:lnTo>
                <a:lnTo>
                  <a:pt x="1815167" y="1815166"/>
                </a:lnTo>
                <a:lnTo>
                  <a:pt x="0" y="181516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284256" y="275124"/>
            <a:ext cx="7719488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Anantason SemiCondensed Ultra-Bold"/>
              </a:rPr>
              <a:t>Oráculo de DSCOVR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379313" y="6329441"/>
            <a:ext cx="542504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D9D9D9"/>
                </a:solidFill>
                <a:latin typeface="Open Sans Bold"/>
              </a:rPr>
              <a:t>Integrantes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517446" y="7149861"/>
            <a:ext cx="2636044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D9D9D9"/>
                </a:solidFill>
                <a:latin typeface="Open Sans Bold"/>
              </a:rPr>
              <a:t>Amato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D9D9D9"/>
                </a:solidFill>
                <a:latin typeface="Open Sans Bold"/>
              </a:rPr>
              <a:t>Juan Ignacio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40069" y="7149861"/>
            <a:ext cx="1687264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D9D9D9"/>
                </a:solidFill>
                <a:latin typeface="Open Sans Bold"/>
              </a:rPr>
              <a:t>Charras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D9D9D9"/>
                </a:solidFill>
                <a:latin typeface="Open Sans Bold"/>
              </a:rPr>
              <a:t>Tomás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876577" y="7149861"/>
            <a:ext cx="2223790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D9D9D9"/>
                </a:solidFill>
                <a:latin typeface="Open Sans Bold"/>
              </a:rPr>
              <a:t>Costantini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D9D9D9"/>
                </a:solidFill>
                <a:latin typeface="Open Sans Bold"/>
              </a:rPr>
              <a:t>Tomás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356984" y="8634730"/>
            <a:ext cx="1567904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D9D9D9"/>
                </a:solidFill>
                <a:latin typeface="Open Sans Bold"/>
              </a:rPr>
              <a:t>Gieco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D9D9D9"/>
                </a:solidFill>
                <a:latin typeface="Open Sans Bold"/>
              </a:rPr>
              <a:t>Marcos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501881" y="8634730"/>
            <a:ext cx="2425452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D9D9D9"/>
                </a:solidFill>
                <a:latin typeface="Open Sans Bold"/>
              </a:rPr>
              <a:t>Maldonado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D9D9D9"/>
                </a:solidFill>
                <a:latin typeface="Open Sans Bold"/>
              </a:rPr>
              <a:t>Horacio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277418" y="7149861"/>
            <a:ext cx="1513433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D9D9D9"/>
                </a:solidFill>
                <a:latin typeface="Open Sans Bold"/>
              </a:rPr>
              <a:t>Serra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D9D9D9"/>
                </a:solidFill>
                <a:latin typeface="Open Sans Bold"/>
              </a:rPr>
              <a:t> Misael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70019">
                <a:alpha val="100000"/>
              </a:srgbClr>
            </a:gs>
            <a:gs pos="100000">
              <a:srgbClr val="66516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880932" y="3395414"/>
            <a:ext cx="33713406" cy="34033948"/>
          </a:xfrm>
          <a:custGeom>
            <a:avLst/>
            <a:gdLst/>
            <a:ahLst/>
            <a:cxnLst/>
            <a:rect r="r" b="b" t="t" l="l"/>
            <a:pathLst>
              <a:path h="34033948" w="33713406">
                <a:moveTo>
                  <a:pt x="0" y="0"/>
                </a:moveTo>
                <a:lnTo>
                  <a:pt x="33713406" y="0"/>
                </a:lnTo>
                <a:lnTo>
                  <a:pt x="33713406" y="34033949"/>
                </a:lnTo>
                <a:lnTo>
                  <a:pt x="0" y="340339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5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20803" y="-2933750"/>
            <a:ext cx="5867500" cy="5867500"/>
          </a:xfrm>
          <a:custGeom>
            <a:avLst/>
            <a:gdLst/>
            <a:ahLst/>
            <a:cxnLst/>
            <a:rect r="r" b="b" t="t" l="l"/>
            <a:pathLst>
              <a:path h="5867500" w="5867500">
                <a:moveTo>
                  <a:pt x="0" y="0"/>
                </a:moveTo>
                <a:lnTo>
                  <a:pt x="5867500" y="0"/>
                </a:lnTo>
                <a:lnTo>
                  <a:pt x="5867500" y="5867500"/>
                </a:lnTo>
                <a:lnTo>
                  <a:pt x="0" y="5867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230122">
            <a:off x="12040370" y="236297"/>
            <a:ext cx="1686677" cy="947496"/>
          </a:xfrm>
          <a:custGeom>
            <a:avLst/>
            <a:gdLst/>
            <a:ahLst/>
            <a:cxnLst/>
            <a:rect r="r" b="b" t="t" l="l"/>
            <a:pathLst>
              <a:path h="947496" w="1686677">
                <a:moveTo>
                  <a:pt x="0" y="0"/>
                </a:moveTo>
                <a:lnTo>
                  <a:pt x="1686677" y="0"/>
                </a:lnTo>
                <a:lnTo>
                  <a:pt x="1686677" y="947496"/>
                </a:lnTo>
                <a:lnTo>
                  <a:pt x="0" y="9474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22112" y="4003685"/>
            <a:ext cx="14829852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El satélite DSCOVR sigue funcionando a pesar de que ya ha excedido su tiempo de vida , presentando fallas.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998493" y="5555625"/>
            <a:ext cx="9833981" cy="1180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8"/>
              </a:lnSpc>
            </a:pPr>
            <a:r>
              <a:rPr lang="en-US" sz="3398">
                <a:solidFill>
                  <a:srgbClr val="FFFFFF"/>
                </a:solidFill>
                <a:latin typeface="Open Sans"/>
              </a:rPr>
              <a:t>Nuestra propuesta es reducir los errores de las mediciones.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017230" y="2064753"/>
            <a:ext cx="833049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Open Sans Bold"/>
              </a:rPr>
              <a:t>Problemática</a:t>
            </a:r>
          </a:p>
        </p:txBody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70019">
                <a:alpha val="100000"/>
              </a:srgbClr>
            </a:gs>
            <a:gs pos="100000">
              <a:srgbClr val="66516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06717" y="-1710174"/>
            <a:ext cx="33713406" cy="34033948"/>
          </a:xfrm>
          <a:custGeom>
            <a:avLst/>
            <a:gdLst/>
            <a:ahLst/>
            <a:cxnLst/>
            <a:rect r="r" b="b" t="t" l="l"/>
            <a:pathLst>
              <a:path h="34033948" w="33713406">
                <a:moveTo>
                  <a:pt x="0" y="0"/>
                </a:moveTo>
                <a:lnTo>
                  <a:pt x="33713406" y="0"/>
                </a:lnTo>
                <a:lnTo>
                  <a:pt x="33713406" y="34033948"/>
                </a:lnTo>
                <a:lnTo>
                  <a:pt x="0" y="34033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5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95962" y="2209750"/>
            <a:ext cx="5867500" cy="5867500"/>
          </a:xfrm>
          <a:custGeom>
            <a:avLst/>
            <a:gdLst/>
            <a:ahLst/>
            <a:cxnLst/>
            <a:rect r="r" b="b" t="t" l="l"/>
            <a:pathLst>
              <a:path h="5867500" w="5867500">
                <a:moveTo>
                  <a:pt x="0" y="0"/>
                </a:moveTo>
                <a:lnTo>
                  <a:pt x="5867501" y="0"/>
                </a:lnTo>
                <a:lnTo>
                  <a:pt x="5867501" y="5867500"/>
                </a:lnTo>
                <a:lnTo>
                  <a:pt x="0" y="5867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9682270">
            <a:off x="3177840" y="1231726"/>
            <a:ext cx="1686677" cy="947496"/>
          </a:xfrm>
          <a:custGeom>
            <a:avLst/>
            <a:gdLst/>
            <a:ahLst/>
            <a:cxnLst/>
            <a:rect r="r" b="b" t="t" l="l"/>
            <a:pathLst>
              <a:path h="947496" w="1686677">
                <a:moveTo>
                  <a:pt x="0" y="0"/>
                </a:moveTo>
                <a:lnTo>
                  <a:pt x="1686677" y="0"/>
                </a:lnTo>
                <a:lnTo>
                  <a:pt x="1686677" y="947496"/>
                </a:lnTo>
                <a:lnTo>
                  <a:pt x="0" y="9474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590521" y="2427364"/>
            <a:ext cx="13725410" cy="1602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3"/>
              </a:lnSpc>
            </a:pPr>
            <a:r>
              <a:rPr lang="en-US" sz="3066">
                <a:solidFill>
                  <a:srgbClr val="FFFFFF"/>
                </a:solidFill>
                <a:latin typeface="Open Sans"/>
              </a:rPr>
              <a:t>Nuestro objetivo principal es la implementación de programas diseñados para el procesamiento de mediciones y calculo de predicciones basados en inteligencia artificial.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41654" y="4306578"/>
            <a:ext cx="8423144" cy="1602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3"/>
              </a:lnSpc>
            </a:pPr>
            <a:r>
              <a:rPr lang="en-US" sz="3066">
                <a:solidFill>
                  <a:srgbClr val="FFFFFF"/>
                </a:solidFill>
                <a:latin typeface="Open Sans"/>
              </a:rPr>
              <a:t>Para ello utilizaremos los datos recopilados del satélite DSCOVR y la estación internacional NOAA.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39457" y="-161925"/>
            <a:ext cx="4468799" cy="1420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17"/>
              </a:lnSpc>
            </a:pPr>
            <a:r>
              <a:rPr lang="en-US" sz="8298">
                <a:solidFill>
                  <a:srgbClr val="FFFFFF"/>
                </a:solidFill>
                <a:latin typeface="Open Sans Bold"/>
              </a:rPr>
              <a:t>DSCOVR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671539" y="6185791"/>
            <a:ext cx="11895447" cy="3102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5"/>
              </a:lnSpc>
            </a:pPr>
            <a:r>
              <a:rPr lang="en-US" sz="2946">
                <a:solidFill>
                  <a:srgbClr val="FFFFFF"/>
                </a:solidFill>
                <a:latin typeface="Open Sans"/>
              </a:rPr>
              <a:t>Para conseguir la probabilidad de que la predicción enviada por el DSCOVR </a:t>
            </a:r>
            <a:r>
              <a:rPr lang="en-US" sz="2946">
                <a:solidFill>
                  <a:srgbClr val="FFFFFF"/>
                </a:solidFill>
                <a:latin typeface="Open Sans"/>
              </a:rPr>
              <a:t>sea correcta, hay que tener en cuenta los valores actuales y los pasados de las variables, y se hace un calculo matematico, para saber el porcentaje de  veracidad que tienen estos datos</a:t>
            </a:r>
          </a:p>
          <a:p>
            <a:pPr algn="ctr">
              <a:lnSpc>
                <a:spcPts val="4125"/>
              </a:lnSpc>
            </a:pPr>
          </a:p>
          <a:p>
            <a:pPr algn="ctr">
              <a:lnSpc>
                <a:spcPts val="4125"/>
              </a:lnSpc>
            </a:pP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12D43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0103" y="542364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39858" y="642144"/>
            <a:ext cx="5848142" cy="4568861"/>
          </a:xfrm>
          <a:custGeom>
            <a:avLst/>
            <a:gdLst/>
            <a:ahLst/>
            <a:cxnLst/>
            <a:rect r="r" b="b" t="t" l="l"/>
            <a:pathLst>
              <a:path h="4568861" w="5848142">
                <a:moveTo>
                  <a:pt x="0" y="0"/>
                </a:moveTo>
                <a:lnTo>
                  <a:pt x="5848142" y="0"/>
                </a:lnTo>
                <a:lnTo>
                  <a:pt x="5848142" y="4568861"/>
                </a:lnTo>
                <a:lnTo>
                  <a:pt x="0" y="45688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79689" y="6277610"/>
            <a:ext cx="15856878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La AI será fundamental para procesar grandes cantidades de datos, tomar decisiones informadas, mejorar procesos, automatizar tareas y ser más eficientes y productivos en la labor. Es importante tener en cuenta la  moderación en su uso para garantizar resultados precisos y reducir el error real y temporal.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818767" y="1137359"/>
            <a:ext cx="597872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Open Sans Bold"/>
              </a:rPr>
              <a:t>Propuesta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32659" y="3300449"/>
            <a:ext cx="7039245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Nos enfocaremos en el uso de la inteligencia artificial para la verificación de datos y la corrección del factor de error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012D43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5472" t="30167" r="35094" b="6064"/>
          <a:stretch>
            <a:fillRect/>
          </a:stretch>
        </p:blipFill>
        <p:spPr>
          <a:xfrm flipH="false" flipV="false" rot="0">
            <a:off x="514350" y="0"/>
            <a:ext cx="17259300" cy="10132571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DAFwn3saQIw</dc:identifier>
  <dcterms:modified xsi:type="dcterms:W3CDTF">2011-08-01T06:04:30Z</dcterms:modified>
  <cp:revision>1</cp:revision>
  <dc:title>Oraculo de DSCOVR</dc:title>
</cp:coreProperties>
</file>